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9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0"/>
  </p:notesMasterIdLst>
  <p:handoutMasterIdLst>
    <p:handoutMasterId r:id="rId44"/>
  </p:handoutMasterIdLst>
  <p:sldIdLst>
    <p:sldId id="256" r:id="rId3"/>
    <p:sldId id="689" r:id="rId4"/>
    <p:sldId id="1316" r:id="rId5"/>
    <p:sldId id="1317" r:id="rId6"/>
    <p:sldId id="384" r:id="rId7"/>
    <p:sldId id="385" r:id="rId8"/>
    <p:sldId id="386" r:id="rId9"/>
    <p:sldId id="1254" r:id="rId11"/>
    <p:sldId id="1536" r:id="rId12"/>
    <p:sldId id="1696" r:id="rId13"/>
    <p:sldId id="1615" r:id="rId14"/>
    <p:sldId id="1616" r:id="rId15"/>
    <p:sldId id="1617" r:id="rId16"/>
    <p:sldId id="387" r:id="rId17"/>
    <p:sldId id="1248" r:id="rId18"/>
    <p:sldId id="388" r:id="rId19"/>
    <p:sldId id="389" r:id="rId20"/>
    <p:sldId id="390" r:id="rId21"/>
    <p:sldId id="1618" r:id="rId22"/>
    <p:sldId id="1183" r:id="rId23"/>
    <p:sldId id="1410" r:id="rId24"/>
    <p:sldId id="1411" r:id="rId25"/>
    <p:sldId id="1619" r:id="rId26"/>
    <p:sldId id="1721" r:id="rId27"/>
    <p:sldId id="1722" r:id="rId28"/>
    <p:sldId id="1723" r:id="rId29"/>
    <p:sldId id="1724" r:id="rId30"/>
    <p:sldId id="1725" r:id="rId31"/>
    <p:sldId id="1726" r:id="rId32"/>
    <p:sldId id="1711" r:id="rId33"/>
    <p:sldId id="1712" r:id="rId34"/>
    <p:sldId id="1713" r:id="rId35"/>
    <p:sldId id="1714" r:id="rId36"/>
    <p:sldId id="1715" r:id="rId37"/>
    <p:sldId id="1716" r:id="rId38"/>
    <p:sldId id="1717" r:id="rId39"/>
    <p:sldId id="1718" r:id="rId40"/>
    <p:sldId id="1719" r:id="rId41"/>
    <p:sldId id="1720" r:id="rId42"/>
    <p:sldId id="169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sv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sv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549400"/>
          </a:xfrm>
        </p:spPr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 dirty="0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RAG Evaluation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85105" y="530860"/>
            <a:ext cx="5339080" cy="60718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RAG Triad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42160" y="2068195"/>
            <a:ext cx="763524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RAG triad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RAG triad is composed of three RAG evaluation metrics: answer relevancy, faithfulness, and contextual relevancy. </a:t>
            </a:r>
            <a:endParaRPr lang="en-US" altLang="en-GB"/>
          </a:p>
          <a:p>
            <a:r>
              <a:rPr lang="en-US" altLang="en-GB"/>
              <a:t>If a RAG pipeline scores high on all three metrics, we can confidently say that our RAG pipeline is using the optimal hyperparameters.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Answer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Answer relevancy: the answer relevancy metric determines how relevant the answers generated by your RAG generator is. </a:t>
            </a:r>
            <a:endParaRPr lang="en-US" altLang="en-GB"/>
          </a:p>
          <a:p>
            <a:r>
              <a:rPr lang="en-US" altLang="en-GB" b="1">
                <a:sym typeface="+mn-ea"/>
              </a:rPr>
              <a:t>hyperparameter: prompt template</a:t>
            </a:r>
            <a:endParaRPr lang="en-US" altLang="en-GB" b="1"/>
          </a:p>
          <a:p>
            <a:r>
              <a:rPr lang="en-US" altLang="en-GB"/>
              <a:t>A low answer relevancy score signifies that you need </a:t>
            </a:r>
            <a:r>
              <a:rPr lang="en-US" altLang="en-GB" b="1"/>
              <a:t>to improve examples used in prompt templates </a:t>
            </a:r>
            <a:r>
              <a:rPr lang="en-US" altLang="en-GB"/>
              <a:t>for better in-context learning, or include more </a:t>
            </a:r>
            <a:r>
              <a:rPr lang="en-US" altLang="en-GB" b="1"/>
              <a:t>fine-grained prompting for better instruction</a:t>
            </a:r>
            <a:r>
              <a:rPr lang="en-US" altLang="en-GB"/>
              <a:t> following capabilities to generate more relevant responses.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Faithfulness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faithfulness metric determines how much the answers generated by your RAG generator are hallucinations. </a:t>
            </a:r>
            <a:endParaRPr lang="en-US" altLang="en-GB"/>
          </a:p>
          <a:p>
            <a:r>
              <a:rPr lang="en-US" altLang="en-GB"/>
              <a:t>This concerns the LLM hyperparameter, </a:t>
            </a:r>
            <a:endParaRPr lang="en-US" altLang="en-GB"/>
          </a:p>
          <a:p>
            <a:pPr lvl="1"/>
            <a:r>
              <a:rPr lang="en-US" altLang="en-GB"/>
              <a:t>Switch to a </a:t>
            </a:r>
            <a:r>
              <a:rPr lang="en-US" altLang="en-GB" b="1"/>
              <a:t>different LLM</a:t>
            </a:r>
            <a:r>
              <a:rPr lang="en-US" altLang="en-GB"/>
              <a:t> OR </a:t>
            </a:r>
            <a:r>
              <a:rPr lang="en-US" altLang="en-GB" b="1"/>
              <a:t>fine-tune your own</a:t>
            </a:r>
            <a:r>
              <a:rPr lang="en-US" altLang="en-GB"/>
              <a:t> </a:t>
            </a:r>
            <a:endParaRPr lang="en-US" altLang="en-GB"/>
          </a:p>
          <a:p>
            <a:pPr lvl="0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Contextual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contextual relevancy metric determines whether the text chunks retrieved by your RAG retriever are relevant to producing the ideal answer for a user input. </a:t>
            </a:r>
            <a:endParaRPr lang="en-US" altLang="en-GB"/>
          </a:p>
          <a:p>
            <a:r>
              <a:rPr lang="en-US" altLang="en-GB"/>
              <a:t>This concerns the </a:t>
            </a:r>
            <a:r>
              <a:rPr lang="en-US" altLang="en-GB" b="1"/>
              <a:t>chunk size, top-K and embedding model hyperparameter.</a:t>
            </a:r>
            <a:r>
              <a:rPr lang="en-US" altLang="en-GB"/>
              <a:t> </a:t>
            </a:r>
            <a:endParaRPr lang="en-US" altLang="en-GB"/>
          </a:p>
          <a:p>
            <a:r>
              <a:rPr lang="en-US" altLang="en-GB"/>
              <a:t>A </a:t>
            </a:r>
            <a:r>
              <a:rPr lang="en-US" altLang="en-GB" b="1"/>
              <a:t>good embedding model</a:t>
            </a:r>
            <a:r>
              <a:rPr lang="en-US" altLang="en-GB"/>
              <a:t> ensures you're able to retrieve text chunks that are semantically similar to the embedded user query, while a </a:t>
            </a:r>
            <a:r>
              <a:rPr lang="en-US" altLang="en-GB" b="1"/>
              <a:t>good combination of chunk size and top-K</a:t>
            </a:r>
            <a:r>
              <a:rPr lang="en-US" altLang="en-GB"/>
              <a:t> ensures you only select the most important bits of information in your </a:t>
            </a:r>
            <a:r>
              <a:rPr lang="en-US" altLang="en-GB" b="1"/>
              <a:t>knowledge base</a:t>
            </a:r>
            <a:r>
              <a:rPr lang="en-US" altLang="en-GB"/>
              <a:t>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Evaluation Metrics for Search and RAG 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To explain how each of the following metrics is calculated, this article uses a minimal example dataset of eight pastries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Metrics to Evaluate Information Retrieval Systems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p>
            <a:r>
              <a:rPr lang="en-US" altLang="en-GB"/>
              <a:t>Precision</a:t>
            </a:r>
            <a:endParaRPr lang="en-US" altLang="en-GB"/>
          </a:p>
          <a:p>
            <a:pPr lvl="1"/>
            <a:r>
              <a:rPr lang="en-US" altLang="en-GB"/>
              <a:t>The precision@K metric measures how many of the retrieved items are relevant. </a:t>
            </a:r>
            <a:endParaRPr lang="en-US" altLang="en-GB"/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  <a:endParaRPr lang="en-US" altLang="en-GB"/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  <a:endParaRPr lang="en-US" altLang="en-GB"/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Recall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Mean Average Precision (MAP)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Normalized Discounted Cumulative Gain (NDCG)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Normalized Discounted Cumulative Gain@K (NDCG@K) metric measures the system's ability to sort items based on relevance. </a:t>
            </a:r>
            <a:endParaRPr lang="en-US" altLang="en-GB"/>
          </a:p>
          <a:p>
            <a:r>
              <a:rPr lang="en-US" altLang="en-GB"/>
              <a:t>Requires not only if a document is relevant but also how relevant it is (e.g., relevant vs. somewhat relevant vs. not relevant).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3881</Words>
  <Application>WPS Presentation</Application>
  <PresentationFormat>Widescreen</PresentationFormat>
  <Paragraphs>195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PowerPoint 演示文稿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 Metrics for Search and RAG </vt:lpstr>
      <vt:lpstr>Metrics to Evaluate Information Retrieval Systems</vt:lpstr>
      <vt:lpstr>PowerPoint 演示文稿</vt:lpstr>
      <vt:lpstr>Recall</vt:lpstr>
      <vt:lpstr>PowerPoint 演示文稿</vt:lpstr>
      <vt:lpstr>Mean Average Precision (MAP)</vt:lpstr>
      <vt:lpstr>PowerPoint 演示文稿</vt:lpstr>
      <vt:lpstr>Normalized Discounted Cumulative Gain (NDCG)</vt:lpstr>
      <vt:lpstr>NDCG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313</cp:revision>
  <dcterms:created xsi:type="dcterms:W3CDTF">2024-07-10T06:40:00Z</dcterms:created>
  <dcterms:modified xsi:type="dcterms:W3CDTF">2025-10-25T05:56:34Z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2057-12.2.0.23149</vt:lpwstr>
  </property>
</Properties>
</file>